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29"/>
  </p:notesMasterIdLst>
  <p:handoutMasterIdLst>
    <p:handoutMasterId r:id="rId30"/>
  </p:handoutMasterIdLst>
  <p:sldIdLst>
    <p:sldId id="281" r:id="rId2"/>
    <p:sldId id="419" r:id="rId3"/>
    <p:sldId id="417" r:id="rId4"/>
    <p:sldId id="418" r:id="rId5"/>
    <p:sldId id="422" r:id="rId6"/>
    <p:sldId id="406" r:id="rId7"/>
    <p:sldId id="414" r:id="rId8"/>
    <p:sldId id="402" r:id="rId9"/>
    <p:sldId id="403" r:id="rId10"/>
    <p:sldId id="423" r:id="rId11"/>
    <p:sldId id="425" r:id="rId12"/>
    <p:sldId id="432" r:id="rId13"/>
    <p:sldId id="387" r:id="rId14"/>
    <p:sldId id="404" r:id="rId15"/>
    <p:sldId id="421" r:id="rId16"/>
    <p:sldId id="427" r:id="rId17"/>
    <p:sldId id="431" r:id="rId18"/>
    <p:sldId id="428" r:id="rId19"/>
    <p:sldId id="424" r:id="rId20"/>
    <p:sldId id="429" r:id="rId21"/>
    <p:sldId id="430" r:id="rId22"/>
    <p:sldId id="407" r:id="rId23"/>
    <p:sldId id="433" r:id="rId24"/>
    <p:sldId id="393" r:id="rId25"/>
    <p:sldId id="394" r:id="rId26"/>
    <p:sldId id="410" r:id="rId27"/>
    <p:sldId id="426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Maranda" initials="SM" lastIdx="2" clrIdx="0">
    <p:extLst>
      <p:ext uri="{19B8F6BF-5375-455C-9EA6-DF929625EA0E}">
        <p15:presenceInfo xmlns:p15="http://schemas.microsoft.com/office/powerpoint/2012/main" userId="S-1-5-21-3703304612-2586302442-3920137336-11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CCFF"/>
    <a:srgbClr val="E2552E"/>
    <a:srgbClr val="E0E696"/>
    <a:srgbClr val="CCFF99"/>
    <a:srgbClr val="C2EEF0"/>
    <a:srgbClr val="C5EFF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A97B7F-7B6C-4557-B4AA-6E07171ADC72}" type="datetimeFigureOut">
              <a:rPr lang="en-CA" smtClean="0"/>
              <a:t>23/02/2017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489341-B74B-4B96-B2D2-5E08CF0F38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8399EA5-DE05-E944-9681-8AE2B7219FAF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95F0B5-A716-1C4B-9ECE-282A7C9F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8255" indent="-29163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6546" indent="-23330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3164" indent="-23330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9782" indent="-23330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AAF4D2E-D2B9-8B4F-9BB3-F703A5731F3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0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F0B5-A716-1C4B-9ECE-282A7C9FD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A5762-550F-4F5A-8A99-78F54F8CB2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F0B5-A716-1C4B-9ECE-282A7C9FD1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5F0B5-A716-1C4B-9ECE-282A7C9FD1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122E-28FF-5D46-BAFD-5DBC1DCB539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C449-46E4-2E41-8AE2-5F2FEA3E8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2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2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35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0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32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CAEA-0F29-2C48-846E-C77E934E481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3B-916A-E04E-9166-CE9A4EC88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4A19-30B7-8E49-BC54-219072441A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40C8-9675-6F4B-8C12-EBA8EEAE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2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3935-0384-1949-A983-9C852BE2DDC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2F5-C2B2-0F49-A02D-6B7A9B55E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BD46-E3D5-304F-AA81-0E6928ECFE0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3155-E62C-BA46-B6B8-0A24907AF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8232-41B7-D044-A62C-E3922A0FF38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ECB2-4A5E-D749-BB5F-45C1416A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801F-5CD9-6147-AF01-0BFC72D0902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F8E-9D70-B648-A1A9-C672366F5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8E50-02A8-4144-9687-21BF38014E27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58A-0C90-B44C-8338-A95132808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0D3E-C632-0F45-9375-F6D933770BD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6DDF-BEA0-134A-AE70-B37AC62E5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BA9D-FEDC-8D4E-A181-EC0E7AB08F2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02BD-CC2F-EC40-A0AA-8E827DBCB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209A-222B-5846-A8EF-8DA3709D81E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ED8C-39E9-0F41-A460-1E412EABB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6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BA7CC3E-E724-5A43-9E34-47499AB3126C}" type="datetimeFigureOut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2/23/2017</a:t>
            </a:fld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5D0AD24-566A-C544-A81B-3690FD568603}" type="slidenum">
              <a:rPr lang="en-US" smtClean="0"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.gov.on.ca/eng/literacynumeracy/inspire/research/cbs_inquirybased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ccessola.org/web/OLA/OSLA/Resources/Student_Inquiry_Process/OLA/OSLA/Student_Inquiry_Process.aspx?hkey=5b2eeb34-8be5-4eff-a760-a5821be80ab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system/files/developingundergraduate_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.gov.on.ca/eng/literacynumeracy/inspire/research/cbs_inquirybased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avertyc@queensu.ca" TargetMode="External"/><Relationship Id="rId2" Type="http://schemas.openxmlformats.org/officeDocument/2006/relationships/hyperlink" Target="mailto:Jackie.Druery@queensu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368625" y="395743"/>
            <a:ext cx="10941526" cy="32004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buClr>
                <a:schemeClr val="accent2"/>
              </a:buClr>
              <a:buSzPct val="25000"/>
              <a:defRPr/>
            </a:pPr>
            <a:r>
              <a:rPr lang="en-CA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Building an Infrastructure for Inquiry-Based Learning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-193112" y="5463990"/>
            <a:ext cx="12065000" cy="16954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r>
              <a:rPr lang="en-US" sz="24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Cory </a:t>
            </a:r>
            <a:r>
              <a:rPr lang="en-US" sz="24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Laverty, Centre </a:t>
            </a:r>
            <a:r>
              <a:rPr lang="en-US" sz="24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for Teaching and Learning</a:t>
            </a: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r>
              <a:rPr lang="en-US" sz="240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Jackie Druery, Head Humanities &amp; Social Sciences Librarian, </a:t>
            </a:r>
            <a:endParaRPr lang="en-US" sz="2400" dirty="0" smtClean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ctr"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r>
              <a:rPr lang="en-US" sz="24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Queen’s University</a:t>
            </a:r>
            <a:endParaRPr lang="en-US" sz="24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 algn="r">
              <a:buNone/>
            </a:pPr>
            <a:r>
              <a:rPr lang="en-US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3" y="1995943"/>
            <a:ext cx="84772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Student perspectives on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75" y="1811797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Trebuchet MS"/>
              </a:rPr>
              <a:t>Major </a:t>
            </a:r>
            <a:r>
              <a:rPr lang="en-US" sz="2400" dirty="0">
                <a:solidFill>
                  <a:srgbClr val="404040"/>
                </a:solidFill>
                <a:latin typeface="Trebuchet MS"/>
              </a:rPr>
              <a:t>themes reported:</a:t>
            </a:r>
          </a:p>
          <a:p>
            <a:r>
              <a:rPr lang="en-US" sz="2400" dirty="0">
                <a:solidFill>
                  <a:srgbClr val="404040"/>
                </a:solidFill>
                <a:latin typeface="Trebuchet MS"/>
              </a:rPr>
              <a:t>Better prepared to work with a team</a:t>
            </a:r>
          </a:p>
          <a:p>
            <a:r>
              <a:rPr lang="en-US" sz="2400" dirty="0">
                <a:solidFill>
                  <a:srgbClr val="404040"/>
                </a:solidFill>
                <a:latin typeface="Trebuchet MS"/>
              </a:rPr>
              <a:t>Taught me about myself, self-reflection, what I'm interested in</a:t>
            </a:r>
          </a:p>
          <a:p>
            <a:r>
              <a:rPr lang="en-US" sz="2400" dirty="0">
                <a:solidFill>
                  <a:srgbClr val="404040"/>
                </a:solidFill>
                <a:latin typeface="Trebuchet MS"/>
              </a:rPr>
              <a:t>Valuable skills important to employers – research, information skills, presentation skills, confidence, critical thinking skills</a:t>
            </a:r>
          </a:p>
          <a:p>
            <a:r>
              <a:rPr lang="en-US" sz="2400" dirty="0">
                <a:solidFill>
                  <a:srgbClr val="404040"/>
                </a:solidFill>
                <a:latin typeface="Trebuchet MS"/>
              </a:rPr>
              <a:t>Learn how to find, analyze, evaluate information</a:t>
            </a:r>
          </a:p>
          <a:p>
            <a:r>
              <a:rPr lang="en-US" sz="2400" dirty="0">
                <a:solidFill>
                  <a:srgbClr val="404040"/>
                </a:solidFill>
                <a:latin typeface="Trebuchet MS"/>
              </a:rPr>
              <a:t>Learn how to develop new ideas, support those ideas, think outside the box</a:t>
            </a:r>
          </a:p>
        </p:txBody>
      </p:sp>
    </p:spTree>
    <p:extLst>
      <p:ext uri="{BB962C8B-B14F-4D97-AF65-F5344CB8AC3E}">
        <p14:creationId xmlns:p14="http://schemas.microsoft.com/office/powerpoint/2010/main" val="8167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55" y="100553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Faculty perspectives on inquiry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279"/>
            <a:ext cx="12192000" cy="60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81" y="0"/>
            <a:ext cx="5590732" cy="1320800"/>
          </a:xfrm>
        </p:spPr>
        <p:txBody>
          <a:bodyPr/>
          <a:lstStyle/>
          <a:p>
            <a:r>
              <a:rPr lang="en-US" dirty="0" smtClean="0"/>
              <a:t>Librarian Feedback from OLA Session 2017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191" y="167148"/>
            <a:ext cx="9416390" cy="6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95" y="256311"/>
            <a:ext cx="10972800" cy="114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25000"/>
              <a:defRPr/>
            </a:pPr>
            <a:r>
              <a:rPr lang="en-US" b="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Reframing Information Literacy</a:t>
            </a:r>
            <a:endParaRPr lang="en-CA" b="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9095" y="1933983"/>
            <a:ext cx="7948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Activity: 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If you were to reframe your information literacy program around the concept of inquiry-based learning: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would this change what you’re doing 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challenges and benefits do you predict or have you experienced?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71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9529"/>
            <a:ext cx="8596668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accent2"/>
              </a:buClr>
              <a:buSzPct val="25000"/>
              <a:buNone/>
              <a:defRPr/>
            </a:pPr>
            <a:r>
              <a:rPr lang="en-US">
                <a:sym typeface="Arial"/>
              </a:rPr>
              <a:t> </a:t>
            </a:r>
            <a:endParaRPr lang="en-CA"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35660"/>
              </p:ext>
            </p:extLst>
          </p:nvPr>
        </p:nvGraphicFramePr>
        <p:xfrm>
          <a:off x="677334" y="498385"/>
          <a:ext cx="10371852" cy="573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5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5512"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Inquiry as a</a:t>
                      </a:r>
                      <a:r>
                        <a:rPr lang="en-CA" sz="320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ransformative Frame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/>
                        <a:t>Language more familiar to faculty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Viewed as a teaching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/>
                        <a:t>approach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/>
                        <a:t>Crosses disciplines</a:t>
                      </a:r>
                      <a:endParaRPr lang="en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Faculty are central to the process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/>
                        <a:t>Relates to threshold concepts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Seen as developmental</a:t>
                      </a:r>
                      <a:endParaRPr lang="en-CA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/>
                        <a:t>Aligns</a:t>
                      </a:r>
                      <a:r>
                        <a:rPr lang="en-US" sz="2400" baseline="0" dirty="0"/>
                        <a:t> with institutional strategies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 faculty research literature</a:t>
                      </a:r>
                      <a:endParaRPr lang="en-CA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/>
                        <a:t>Valued by students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Linked to best teaching</a:t>
                      </a:r>
                      <a:r>
                        <a:rPr lang="en-US" sz="2400" baseline="0"/>
                        <a:t> practices</a:t>
                      </a:r>
                      <a:endParaRPr lang="en-CA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Encompasses </a:t>
                      </a:r>
                      <a:r>
                        <a:rPr lang="en-US" sz="2400" dirty="0"/>
                        <a:t>information</a:t>
                      </a:r>
                      <a:r>
                        <a:rPr lang="en-US" sz="2400" baseline="0" dirty="0"/>
                        <a:t> literacy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Fosters inclusive classroom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US" sz="2400" dirty="0"/>
                        <a:t>Connects to K-12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Process is assessed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09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Holistic</a:t>
                      </a:r>
                      <a:r>
                        <a:rPr lang="en-CA" sz="2400" baseline="0" dirty="0" smtClean="0"/>
                        <a:t> process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Can</a:t>
                      </a:r>
                      <a:r>
                        <a:rPr lang="en-CA" sz="2400" baseline="0" dirty="0" smtClean="0"/>
                        <a:t> promote academic integrity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94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Using a Logic Model for Planning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10335935" cy="4691161"/>
          </a:xfrm>
        </p:spPr>
      </p:pic>
    </p:spTree>
    <p:extLst>
      <p:ext uri="{BB962C8B-B14F-4D97-AF65-F5344CB8AC3E}">
        <p14:creationId xmlns:p14="http://schemas.microsoft.com/office/powerpoint/2010/main" val="19646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Purpose and Needs Assessment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3377"/>
            <a:ext cx="9538229" cy="4868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 smtClean="0"/>
              <a:t>Purpose: </a:t>
            </a:r>
          </a:p>
          <a:p>
            <a:pPr marL="0" indent="0">
              <a:buNone/>
            </a:pPr>
            <a:r>
              <a:rPr lang="en-CA" sz="2400" dirty="0" smtClean="0"/>
              <a:t>To enable undergraduate students to become competent in conducting inquiry and research projects over the duration of their program.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Needs assessment:</a:t>
            </a:r>
          </a:p>
          <a:p>
            <a:r>
              <a:rPr lang="en-CA" sz="2400" dirty="0" smtClean="0"/>
              <a:t>Literature review</a:t>
            </a:r>
          </a:p>
          <a:p>
            <a:r>
              <a:rPr lang="en-CA" sz="2400" dirty="0" smtClean="0"/>
              <a:t>Document analysis of university strategic priorities and plans</a:t>
            </a:r>
          </a:p>
          <a:p>
            <a:r>
              <a:rPr lang="en-CA" sz="2400" dirty="0" smtClean="0"/>
              <a:t>Environmental scan of courses using inquiry in undergraduate programs</a:t>
            </a:r>
          </a:p>
          <a:p>
            <a:r>
              <a:rPr lang="en-CA" sz="2400" dirty="0" smtClean="0"/>
              <a:t>Survey on student perspectives and needs related to inquiry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36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Resources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Librarians!</a:t>
            </a:r>
          </a:p>
          <a:p>
            <a:r>
              <a:rPr lang="en-CA" sz="2400" dirty="0" smtClean="0"/>
              <a:t>Research guides and information resources for students</a:t>
            </a:r>
          </a:p>
          <a:p>
            <a:r>
              <a:rPr lang="en-CA" sz="2400" dirty="0" smtClean="0"/>
              <a:t>Professional development materials for instructors (such as examples of different types of inquiry assignments and assessment methods across disciplines)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96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Activities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8789"/>
            <a:ext cx="8596668" cy="4312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What needs to be done to deliver a program?</a:t>
            </a:r>
          </a:p>
          <a:p>
            <a:r>
              <a:rPr lang="en-CA" sz="2400" dirty="0" smtClean="0"/>
              <a:t>Perform a comprehensive inquiry assessment</a:t>
            </a:r>
          </a:p>
          <a:p>
            <a:r>
              <a:rPr lang="en-CA" sz="2400" dirty="0" smtClean="0"/>
              <a:t>Define inquiry at institutional level</a:t>
            </a:r>
          </a:p>
          <a:p>
            <a:r>
              <a:rPr lang="en-CA" sz="2400" dirty="0" smtClean="0"/>
              <a:t>Map existing inquiry pathways across programs</a:t>
            </a:r>
          </a:p>
          <a:p>
            <a:r>
              <a:rPr lang="en-CA" sz="2400" dirty="0" smtClean="0"/>
              <a:t>Share findings and receive feedback from departments</a:t>
            </a:r>
          </a:p>
          <a:p>
            <a:r>
              <a:rPr lang="en-CA" sz="2400" dirty="0" smtClean="0"/>
              <a:t>Share findings and receive feedback from student groups</a:t>
            </a:r>
          </a:p>
          <a:p>
            <a:r>
              <a:rPr lang="en-CA" sz="2400" dirty="0" smtClean="0"/>
              <a:t>Develop faculty learning series on inquiry-based learning</a:t>
            </a:r>
          </a:p>
          <a:p>
            <a:r>
              <a:rPr lang="en-CA" sz="2400" dirty="0" smtClean="0"/>
              <a:t>Strategize on a developmental approach to </a:t>
            </a:r>
            <a:r>
              <a:rPr lang="en-CA" sz="2400" dirty="0" err="1" smtClean="0"/>
              <a:t>scaffolded</a:t>
            </a:r>
            <a:r>
              <a:rPr lang="en-CA" sz="2400" dirty="0" smtClean="0"/>
              <a:t> inquiry across different programs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6080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Conceptual frameworks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064"/>
            <a:ext cx="10066867" cy="3923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/>
              <a:t>What shapes the model? What makes it work?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Constructivism: </a:t>
            </a:r>
          </a:p>
          <a:p>
            <a:r>
              <a:rPr lang="en-CA" sz="2400" dirty="0" smtClean="0"/>
              <a:t>Construction of personal understanding through experience (Piaget</a:t>
            </a:r>
            <a:r>
              <a:rPr lang="en-CA" sz="2400" dirty="0"/>
              <a:t>, </a:t>
            </a:r>
            <a:r>
              <a:rPr lang="en-CA" sz="2400" dirty="0" smtClean="0"/>
              <a:t>Vygotsky</a:t>
            </a:r>
            <a:r>
              <a:rPr lang="en-CA" sz="2400" dirty="0"/>
              <a:t>, </a:t>
            </a:r>
            <a:r>
              <a:rPr lang="en-CA" sz="2400" dirty="0" smtClean="0"/>
              <a:t>Bruner, Gardner</a:t>
            </a:r>
            <a:r>
              <a:rPr lang="en-CA" sz="2400" dirty="0"/>
              <a:t>, </a:t>
            </a:r>
            <a:r>
              <a:rPr lang="en-CA" sz="2400" dirty="0" err="1" smtClean="0"/>
              <a:t>Bereiter</a:t>
            </a:r>
            <a:r>
              <a:rPr lang="en-CA" sz="2400" dirty="0"/>
              <a:t>, </a:t>
            </a:r>
            <a:r>
              <a:rPr lang="en-CA" sz="2400" dirty="0" err="1" smtClean="0"/>
              <a:t>Scardamalia</a:t>
            </a:r>
            <a:r>
              <a:rPr lang="en-CA" sz="2400" dirty="0" smtClean="0"/>
              <a:t>)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dirty="0"/>
              <a:t>Cognitive </a:t>
            </a:r>
            <a:r>
              <a:rPr lang="en-US" sz="2400" dirty="0" smtClean="0"/>
              <a:t>apprenticeship: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rocess </a:t>
            </a:r>
            <a:r>
              <a:rPr lang="en-US" sz="2400" dirty="0"/>
              <a:t>by which learners learn from a more experienced person by way of cognitive and metacognitive skills and </a:t>
            </a:r>
            <a:r>
              <a:rPr lang="en-US" sz="2400" dirty="0">
                <a:solidFill>
                  <a:schemeClr val="tx1"/>
                </a:solidFill>
              </a:rPr>
              <a:t>processes</a:t>
            </a:r>
            <a:r>
              <a:rPr lang="en-US" sz="2400" dirty="0"/>
              <a:t>. </a:t>
            </a:r>
            <a:r>
              <a:rPr lang="en-US" sz="2400" dirty="0" smtClean="0"/>
              <a:t>Includes modeling coaching, scaffolding, reflection, exploration. (Collins, Brown, &amp; Newman)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0006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45" y="270599"/>
            <a:ext cx="10972800" cy="11430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25000"/>
              <a:defRPr/>
            </a:pPr>
            <a:r>
              <a:rPr lang="en-US" b="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Where </a:t>
            </a:r>
            <a:r>
              <a:rPr lang="en-US" b="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does inquiry </a:t>
            </a:r>
            <a:r>
              <a:rPr lang="en-US" b="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fit at Queen’s?</a:t>
            </a:r>
            <a:r>
              <a:rPr lang="en-US" b="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lang="en-CA" b="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8810" y="210185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Academic plan</a:t>
            </a:r>
          </a:p>
          <a:p>
            <a:r>
              <a:rPr lang="en-US" sz="2400" dirty="0"/>
              <a:t>Strategic research </a:t>
            </a:r>
            <a:r>
              <a:rPr lang="en-US" sz="2400" dirty="0" smtClean="0"/>
              <a:t>plan</a:t>
            </a:r>
            <a:endParaRPr lang="en-CA" sz="2400" dirty="0" smtClean="0"/>
          </a:p>
          <a:p>
            <a:r>
              <a:rPr lang="en-US" sz="2400" dirty="0"/>
              <a:t>External research review</a:t>
            </a:r>
          </a:p>
          <a:p>
            <a:r>
              <a:rPr lang="en-US" sz="2400" dirty="0" smtClean="0"/>
              <a:t>Provost’s </a:t>
            </a:r>
            <a:r>
              <a:rPr lang="en-US" sz="2400" dirty="0"/>
              <a:t>Advisory Committee on Teaching and Learning Working Group on Undergraduate Research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2166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Outputs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3825"/>
            <a:ext cx="9866841" cy="489125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sz="2600" dirty="0" smtClean="0"/>
              <a:t>What products can be easily measured as a result of the program? </a:t>
            </a:r>
          </a:p>
          <a:p>
            <a:pPr marL="0" lvl="0" indent="0">
              <a:buNone/>
            </a:pPr>
            <a:r>
              <a:rPr lang="en-CA" sz="2600" dirty="0" smtClean="0"/>
              <a:t>NOTE: These don’t describe quality.</a:t>
            </a:r>
          </a:p>
          <a:p>
            <a:pPr marL="0" lvl="0" indent="0">
              <a:buNone/>
            </a:pPr>
            <a:endParaRPr lang="en-CA" sz="2600" dirty="0"/>
          </a:p>
          <a:p>
            <a:r>
              <a:rPr lang="en-CA" sz="2600" dirty="0" smtClean="0"/>
              <a:t>I@Q </a:t>
            </a:r>
            <a:r>
              <a:rPr lang="en-CA" sz="2600" dirty="0"/>
              <a:t>Undergraduate Research Conference </a:t>
            </a:r>
            <a:r>
              <a:rPr lang="en-CA" sz="2600" dirty="0" smtClean="0"/>
              <a:t>participation</a:t>
            </a:r>
          </a:p>
          <a:p>
            <a:r>
              <a:rPr lang="en-CA" sz="2600" dirty="0" smtClean="0"/>
              <a:t>Faculty and Teaching Assistant attendance at inquiry workshops</a:t>
            </a:r>
          </a:p>
          <a:p>
            <a:r>
              <a:rPr lang="en-CA" sz="2600" dirty="0" smtClean="0"/>
              <a:t>Number of courses with an inquiry component</a:t>
            </a:r>
          </a:p>
          <a:p>
            <a:r>
              <a:rPr lang="en-CA" sz="2600" dirty="0" smtClean="0"/>
              <a:t>Number of students completing an independent study</a:t>
            </a:r>
          </a:p>
          <a:p>
            <a:r>
              <a:rPr lang="en-CA" sz="2600" dirty="0" smtClean="0"/>
              <a:t>Adoption of standard definition of inquiry in strategic documents</a:t>
            </a:r>
            <a:endParaRPr lang="en-CA" sz="2600" dirty="0"/>
          </a:p>
          <a:p>
            <a:pPr lvl="0"/>
            <a:r>
              <a:rPr lang="en-CA" sz="2600" dirty="0"/>
              <a:t>Map </a:t>
            </a:r>
            <a:r>
              <a:rPr lang="en-CA" sz="2600" dirty="0" smtClean="0"/>
              <a:t>of inquiry pathways on </a:t>
            </a:r>
            <a:r>
              <a:rPr lang="en-CA" sz="2600" dirty="0"/>
              <a:t>departmental and career websites</a:t>
            </a:r>
          </a:p>
          <a:p>
            <a:pPr lvl="0"/>
            <a:r>
              <a:rPr lang="en-CA" sz="2600" dirty="0" smtClean="0"/>
              <a:t>Creation of </a:t>
            </a:r>
            <a:r>
              <a:rPr lang="en-CA" sz="2600" dirty="0"/>
              <a:t>clusters of </a:t>
            </a:r>
            <a:r>
              <a:rPr lang="en-CA" sz="2600" dirty="0" smtClean="0"/>
              <a:t>generic undergraduate research </a:t>
            </a:r>
            <a:r>
              <a:rPr lang="en-CA" sz="2600" dirty="0"/>
              <a:t>skill courses </a:t>
            </a:r>
            <a:r>
              <a:rPr lang="en-CA" sz="2600" dirty="0" smtClean="0"/>
              <a:t> </a:t>
            </a:r>
            <a:endParaRPr lang="en-CA" sz="2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42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Examples of Outcomes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4790"/>
            <a:ext cx="10366904" cy="45688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Outcomes measure a change and are indicators of quality.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Short: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Departments identify pathways for inquiry within programs</a:t>
            </a:r>
          </a:p>
          <a:p>
            <a:r>
              <a:rPr lang="en-US" sz="3800" dirty="0" smtClean="0"/>
              <a:t>Medium: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Models for developing inquiry articulated in academic departments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Faculty include inquiry skills for development in assignments and syllabi</a:t>
            </a:r>
          </a:p>
          <a:p>
            <a:r>
              <a:rPr lang="en-US" sz="3800" dirty="0" smtClean="0"/>
              <a:t>Long term: 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Student inquiry and research competencies increase</a:t>
            </a:r>
          </a:p>
          <a:p>
            <a:pPr marL="0" indent="0">
              <a:buNone/>
            </a:pPr>
            <a:r>
              <a:rPr lang="en-US" sz="3800" dirty="0" smtClean="0"/>
              <a:t>	A researcher skills framework is adopted across the campus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Students describe inquiry skills they have learned on their CV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5386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10" y="247626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Inquiry: Ontario Model K-12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1026" name="Picture 2" descr="http://library.queensu.ca/files/imagepicker/e/education/inquiry%20mod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0" y="1059757"/>
            <a:ext cx="4442684" cy="42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50" y="1222996"/>
            <a:ext cx="3233275" cy="408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262" y="5662234"/>
            <a:ext cx="864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4"/>
              </a:rPr>
              <a:t>Inquiry-based Learning</a:t>
            </a:r>
            <a:r>
              <a:rPr lang="en-US" dirty="0"/>
              <a:t>. (2013). Capacity-Building Series. Student Achievement Division to support leadership and instructional effectiveness in Ontario schools.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76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06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43" y="211287"/>
            <a:ext cx="9866670" cy="6435425"/>
          </a:xfrm>
          <a:prstGeom prst="rect">
            <a:avLst/>
          </a:prstGeom>
          <a:noFill/>
          <a:ln w="9525" cap="flat" cmpd="sng">
            <a:solidFill>
              <a:srgbClr val="3B60A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7350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88" y="430574"/>
            <a:ext cx="7504679" cy="63341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8705" y="987464"/>
            <a:ext cx="3456084" cy="998499"/>
          </a:xfrm>
          <a:prstGeom prst="rect">
            <a:avLst/>
          </a:prstGeom>
        </p:spPr>
        <p:txBody>
          <a:bodyPr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  <a:buSzPct val="100000"/>
              <a:defRPr/>
            </a:pPr>
            <a:r>
              <a:rPr lang="en-US" sz="3600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Inquiry model that extends across post-secondary  </a:t>
            </a:r>
            <a:endParaRPr lang="en-CA" sz="3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7864" y="4195481"/>
            <a:ext cx="3982047" cy="369794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  </a:t>
            </a:r>
          </a:p>
          <a:p>
            <a:pPr marL="0" indent="0">
              <a:buNone/>
            </a:pPr>
            <a:r>
              <a:rPr lang="en-CA" sz="2400"/>
              <a:t>Facets of Research from:</a:t>
            </a:r>
          </a:p>
          <a:p>
            <a:pPr marL="0" indent="0">
              <a:buNone/>
            </a:pPr>
            <a:r>
              <a:rPr lang="en-CA" sz="2400"/>
              <a:t>Willison, J. &amp; </a:t>
            </a:r>
            <a:r>
              <a:rPr lang="en-CA" sz="2400" err="1"/>
              <a:t>O’Regan</a:t>
            </a:r>
            <a:r>
              <a:rPr lang="en-CA" sz="2400"/>
              <a:t>, K. (2015). </a:t>
            </a:r>
            <a:r>
              <a:rPr lang="en-US" sz="2400" i="1"/>
              <a:t>Researcher skill development framework. </a:t>
            </a:r>
          </a:p>
          <a:p>
            <a:pPr marL="0" indent="0">
              <a:buNone/>
            </a:pPr>
            <a:r>
              <a:rPr lang="en-US" sz="2400"/>
              <a:t>www rsd.edu.au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57929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43" y="101764"/>
            <a:ext cx="8863451" cy="6267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4" y="6216643"/>
            <a:ext cx="10865223" cy="7369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dirty="0"/>
              <a:t>  </a:t>
            </a:r>
          </a:p>
          <a:p>
            <a:pPr marL="0" indent="0">
              <a:buNone/>
            </a:pPr>
            <a:r>
              <a:rPr lang="en-CA" sz="5100" dirty="0"/>
              <a:t>Willison, J. &amp; </a:t>
            </a:r>
            <a:r>
              <a:rPr lang="en-CA" sz="5100" dirty="0" err="1"/>
              <a:t>O’Regan</a:t>
            </a:r>
            <a:r>
              <a:rPr lang="en-CA" sz="5100" dirty="0"/>
              <a:t>, K. (2015). </a:t>
            </a:r>
            <a:r>
              <a:rPr lang="en-US" sz="5100" i="1" dirty="0"/>
              <a:t>Researcher skill development framework. </a:t>
            </a:r>
            <a:r>
              <a:rPr lang="en-US" sz="5100" dirty="0"/>
              <a:t>www rsd.edu.au</a:t>
            </a:r>
            <a:endParaRPr lang="en-CA" sz="5100" dirty="0"/>
          </a:p>
        </p:txBody>
      </p:sp>
    </p:spTree>
    <p:extLst>
      <p:ext uri="{BB962C8B-B14F-4D97-AF65-F5344CB8AC3E}">
        <p14:creationId xmlns:p14="http://schemas.microsoft.com/office/powerpoint/2010/main" val="77264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2783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85863"/>
            <a:ext cx="10681230" cy="55292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Collins, A., Brown, J. S., &amp; </a:t>
            </a:r>
            <a:r>
              <a:rPr lang="en-CA" dirty="0" err="1"/>
              <a:t>Holum</a:t>
            </a:r>
            <a:r>
              <a:rPr lang="en-CA" dirty="0"/>
              <a:t>, A. (1991). Cognitive apprenticeship: Making thinking visible. </a:t>
            </a:r>
            <a:r>
              <a:rPr lang="en-CA" i="1" dirty="0"/>
              <a:t>American </a:t>
            </a:r>
            <a:r>
              <a:rPr lang="en-CA" i="1" dirty="0" smtClean="0"/>
              <a:t>Educator</a:t>
            </a:r>
            <a:r>
              <a:rPr lang="en-CA" dirty="0"/>
              <a:t>, </a:t>
            </a:r>
            <a:r>
              <a:rPr lang="en-CA" i="1" dirty="0"/>
              <a:t>15</a:t>
            </a:r>
            <a:r>
              <a:rPr lang="en-CA" dirty="0"/>
              <a:t>(3), 6-11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err="1" smtClean="0"/>
              <a:t>Cooperstein</a:t>
            </a:r>
            <a:r>
              <a:rPr lang="en-CA" dirty="0"/>
              <a:t>, S. E., &amp; </a:t>
            </a:r>
            <a:r>
              <a:rPr lang="en-CA" dirty="0" err="1"/>
              <a:t>Kocevar-Weidinger</a:t>
            </a:r>
            <a:r>
              <a:rPr lang="en-CA" dirty="0"/>
              <a:t>, E. (2004). Beyond active learning: a constructivist approach to learning. </a:t>
            </a:r>
            <a:r>
              <a:rPr lang="en-CA" i="1" dirty="0"/>
              <a:t>Reference Services Review,</a:t>
            </a:r>
            <a:r>
              <a:rPr lang="en-CA" dirty="0"/>
              <a:t> </a:t>
            </a:r>
            <a:r>
              <a:rPr lang="en-CA" i="1" dirty="0"/>
              <a:t>32</a:t>
            </a:r>
            <a:r>
              <a:rPr lang="en-CA" dirty="0"/>
              <a:t>(2), 141-148. </a:t>
            </a:r>
            <a:endParaRPr lang="en-CA" dirty="0" smtClean="0"/>
          </a:p>
          <a:p>
            <a:pPr marL="0" indent="0">
              <a:buNone/>
            </a:pPr>
            <a:r>
              <a:rPr lang="en-US" dirty="0" err="1"/>
              <a:t>Dennen</a:t>
            </a:r>
            <a:r>
              <a:rPr lang="en-US" dirty="0"/>
              <a:t>, V. P., &amp; Burner, K. J. (2007). The cognitive apprenticeship model in educational practice. </a:t>
            </a:r>
            <a:r>
              <a:rPr lang="en-US" i="1" dirty="0"/>
              <a:t>Handbook of research on educational communications and technology</a:t>
            </a:r>
            <a:r>
              <a:rPr lang="en-US" dirty="0"/>
              <a:t>, 425–439. New York: Springer.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Healey, M., &amp;</a:t>
            </a:r>
            <a:r>
              <a:rPr lang="en-CA" dirty="0" smtClean="0"/>
              <a:t> </a:t>
            </a:r>
            <a:r>
              <a:rPr lang="en-CA" dirty="0"/>
              <a:t>A. Jenkins. </a:t>
            </a:r>
            <a:r>
              <a:rPr lang="en-CA" dirty="0" smtClean="0"/>
              <a:t>(2009). </a:t>
            </a:r>
            <a:r>
              <a:rPr lang="en-CA" dirty="0">
                <a:hlinkClick r:id="rId3"/>
              </a:rPr>
              <a:t>Developing undergraduate research and inquiry</a:t>
            </a:r>
            <a:r>
              <a:rPr lang="en-CA" dirty="0"/>
              <a:t>. </a:t>
            </a:r>
            <a:r>
              <a:rPr lang="en-CA" dirty="0" smtClean="0"/>
              <a:t>York, UK: Higher </a:t>
            </a:r>
            <a:r>
              <a:rPr lang="en-CA" dirty="0"/>
              <a:t>Education Academy. </a:t>
            </a:r>
            <a:endParaRPr lang="en-CA" dirty="0" smtClean="0"/>
          </a:p>
          <a:p>
            <a:pPr marL="0" indent="0">
              <a:buNone/>
            </a:pPr>
            <a:r>
              <a:rPr lang="en-CA" dirty="0" err="1"/>
              <a:t>Hmelo</a:t>
            </a:r>
            <a:r>
              <a:rPr lang="en-CA" dirty="0"/>
              <a:t>-Silver, C. E., Duncan, R. G., &amp; Chinn, C. A. (2007). Scaffolding and achievement in problem-based and inquiry learning: A response to </a:t>
            </a:r>
            <a:r>
              <a:rPr lang="en-CA" dirty="0" err="1"/>
              <a:t>Kirschner</a:t>
            </a:r>
            <a:r>
              <a:rPr lang="en-CA" dirty="0"/>
              <a:t>, </a:t>
            </a:r>
            <a:r>
              <a:rPr lang="en-CA" dirty="0" err="1"/>
              <a:t>Sweller</a:t>
            </a:r>
            <a:r>
              <a:rPr lang="en-CA" dirty="0"/>
              <a:t>, and Clark (2006). </a:t>
            </a:r>
            <a:r>
              <a:rPr lang="en-CA" i="1" dirty="0"/>
              <a:t>Educational psychologist</a:t>
            </a:r>
            <a:r>
              <a:rPr lang="en-CA" dirty="0"/>
              <a:t>, </a:t>
            </a:r>
            <a:r>
              <a:rPr lang="en-CA" i="1" dirty="0"/>
              <a:t>42</a:t>
            </a:r>
            <a:r>
              <a:rPr lang="en-CA" dirty="0"/>
              <a:t>(2), 99-107.</a:t>
            </a:r>
            <a:endParaRPr lang="en-CA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Inquiry-based Learning</a:t>
            </a:r>
            <a:r>
              <a:rPr lang="en-US" dirty="0"/>
              <a:t>. (2013). Capacity-Building Series. Student Achievement Division to support leadership and instructional effectiveness in Ontario schools</a:t>
            </a:r>
            <a:r>
              <a:rPr lang="en-US" dirty="0" smtClean="0"/>
              <a:t>.</a:t>
            </a: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Kuh</a:t>
            </a:r>
            <a:r>
              <a:rPr lang="en-CA" dirty="0"/>
              <a:t>, G.D. (2009) High impact activities: what they are, why they work, who benefits. In: Rust, C. (ed.) </a:t>
            </a:r>
            <a:r>
              <a:rPr lang="en-CA" i="1" dirty="0"/>
              <a:t>Improving </a:t>
            </a:r>
            <a:r>
              <a:rPr lang="en-CA" i="1" dirty="0" smtClean="0"/>
              <a:t>student learning </a:t>
            </a:r>
            <a:r>
              <a:rPr lang="en-CA" i="1" dirty="0"/>
              <a:t>through the </a:t>
            </a:r>
            <a:r>
              <a:rPr lang="en-CA" i="1" dirty="0" smtClean="0"/>
              <a:t>curriculum</a:t>
            </a:r>
            <a:r>
              <a:rPr lang="en-CA" dirty="0"/>
              <a:t>. Oxford: Oxford Centre for Staff and Learning Development, Oxford Brookes University. </a:t>
            </a:r>
            <a:endParaRPr lang="en-CA" dirty="0" smtClean="0"/>
          </a:p>
          <a:p>
            <a:pPr marL="0" indent="0">
              <a:buNone/>
            </a:pPr>
            <a:r>
              <a:rPr lang="en-US" dirty="0" err="1" smtClean="0"/>
              <a:t>Kuklthau</a:t>
            </a:r>
            <a:r>
              <a:rPr lang="en-US" dirty="0"/>
              <a:t>, C.C., </a:t>
            </a:r>
            <a:r>
              <a:rPr lang="en-US" dirty="0" err="1"/>
              <a:t>Maniotes</a:t>
            </a:r>
            <a:r>
              <a:rPr lang="en-US" dirty="0"/>
              <a:t>, L.K. &amp; </a:t>
            </a:r>
            <a:r>
              <a:rPr lang="en-US" dirty="0" err="1"/>
              <a:t>Caspari</a:t>
            </a:r>
            <a:r>
              <a:rPr lang="en-US" dirty="0"/>
              <a:t>, A.K. (2007).  </a:t>
            </a:r>
            <a:r>
              <a:rPr lang="en-US" i="1" dirty="0"/>
              <a:t>Guided inquiry: Learning in the 21st century</a:t>
            </a:r>
            <a:r>
              <a:rPr lang="en-US" dirty="0"/>
              <a:t>.  Westport, CT: Libraries Unlimited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CA" dirty="0"/>
              <a:t>Lee, V. S. (2011). The power of inquiry as a way of learning. </a:t>
            </a:r>
            <a:r>
              <a:rPr lang="en-CA" i="1" dirty="0"/>
              <a:t>Innovative Higher Education</a:t>
            </a:r>
            <a:r>
              <a:rPr lang="en-CA" dirty="0"/>
              <a:t>, </a:t>
            </a:r>
            <a:r>
              <a:rPr lang="en-CA" i="1" dirty="0"/>
              <a:t>36</a:t>
            </a:r>
            <a:r>
              <a:rPr lang="en-CA" dirty="0"/>
              <a:t>(3), 149-160</a:t>
            </a:r>
            <a:r>
              <a:rPr lang="en-C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CA" dirty="0"/>
              <a:t>Levy, P., &amp; </a:t>
            </a:r>
            <a:r>
              <a:rPr lang="en-CA" dirty="0" err="1"/>
              <a:t>Petrulis</a:t>
            </a:r>
            <a:r>
              <a:rPr lang="en-CA" dirty="0"/>
              <a:t>, R. (2012). How do first-year university students experience inquiry and research, and what are the implications for the practice of inquiry-based learning?. </a:t>
            </a:r>
            <a:r>
              <a:rPr lang="en-CA" i="1" dirty="0"/>
              <a:t>Studies in Higher Education</a:t>
            </a:r>
            <a:r>
              <a:rPr lang="en-CA" dirty="0"/>
              <a:t>, </a:t>
            </a:r>
            <a:r>
              <a:rPr lang="en-CA" i="1" dirty="0"/>
              <a:t>37</a:t>
            </a:r>
            <a:r>
              <a:rPr lang="en-CA" dirty="0"/>
              <a:t>(1), 85-101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/>
              <a:t>Turner, N., </a:t>
            </a:r>
            <a:r>
              <a:rPr lang="en-CA" dirty="0" err="1" smtClean="0"/>
              <a:t>Wuetherick</a:t>
            </a:r>
            <a:r>
              <a:rPr lang="en-CA" dirty="0"/>
              <a:t>, </a:t>
            </a:r>
            <a:r>
              <a:rPr lang="en-CA" dirty="0" smtClean="0"/>
              <a:t>B., &amp;  Healey, M. (2008). </a:t>
            </a:r>
            <a:r>
              <a:rPr lang="en-CA" dirty="0"/>
              <a:t>International perspectives on student </a:t>
            </a:r>
            <a:r>
              <a:rPr lang="en-CA" dirty="0" smtClean="0"/>
              <a:t>awareness, experiences </a:t>
            </a:r>
            <a:r>
              <a:rPr lang="en-CA" dirty="0"/>
              <a:t>and perceptions of research: Implications for academic developers </a:t>
            </a:r>
            <a:r>
              <a:rPr lang="en-CA" dirty="0" smtClean="0"/>
              <a:t>in implementing </a:t>
            </a:r>
            <a:r>
              <a:rPr lang="en-CA" dirty="0"/>
              <a:t>research-based teaching and learning. </a:t>
            </a:r>
            <a:r>
              <a:rPr lang="en-CA" i="1" dirty="0"/>
              <a:t>International Journal for </a:t>
            </a:r>
            <a:r>
              <a:rPr lang="en-CA" i="1" dirty="0" smtClean="0"/>
              <a:t>Academic Development 13</a:t>
            </a:r>
            <a:r>
              <a:rPr lang="en-CA" dirty="0" smtClean="0"/>
              <a:t>(3), </a:t>
            </a:r>
            <a:r>
              <a:rPr lang="en-CA" dirty="0"/>
              <a:t>199–211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err="1"/>
              <a:t>Zafra</a:t>
            </a:r>
            <a:r>
              <a:rPr lang="en-CA" dirty="0"/>
              <a:t>-Gómez, J. L., </a:t>
            </a:r>
            <a:r>
              <a:rPr lang="en-CA" dirty="0" err="1"/>
              <a:t>Román-Martínez</a:t>
            </a:r>
            <a:r>
              <a:rPr lang="en-CA" dirty="0"/>
              <a:t>, I., &amp; Gómez-Miranda, M. E. (2015). Measuring the impact of inquiry-based learning on outcomes and student satisfaction. </a:t>
            </a:r>
            <a:r>
              <a:rPr lang="en-CA" i="1" dirty="0"/>
              <a:t>Assessment &amp; Evaluation in Higher Education</a:t>
            </a:r>
            <a:r>
              <a:rPr lang="en-CA" dirty="0"/>
              <a:t>, </a:t>
            </a:r>
            <a:r>
              <a:rPr lang="en-CA" i="1" dirty="0"/>
              <a:t>40</a:t>
            </a:r>
            <a:r>
              <a:rPr lang="en-CA" dirty="0"/>
              <a:t>(8), 1050-1069.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684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</a:rPr>
              <a:t>Acknowledgements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2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Ramna Safeer,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year undergraduate student, Research Assistant</a:t>
            </a:r>
          </a:p>
          <a:p>
            <a:r>
              <a:rPr lang="en-US" sz="2400" dirty="0" smtClean="0"/>
              <a:t>Victoria Remenda, Associate Dean, Teaching &amp; Learning, Chair of the Queen’s Inquiry Working Group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 Us:</a:t>
            </a:r>
            <a:endParaRPr lang="en-US" sz="2400" dirty="0"/>
          </a:p>
          <a:p>
            <a:r>
              <a:rPr lang="en-US" sz="2400" dirty="0" smtClean="0"/>
              <a:t>Jackie Druery: </a:t>
            </a:r>
            <a:r>
              <a:rPr lang="en-US" sz="2400" dirty="0" smtClean="0">
                <a:hlinkClick r:id="rId2"/>
              </a:rPr>
              <a:t>Jackie.Druery@queensu.ca</a:t>
            </a:r>
            <a:endParaRPr lang="en-US" sz="2400" dirty="0"/>
          </a:p>
          <a:p>
            <a:r>
              <a:rPr lang="en-US" sz="2400" dirty="0" smtClean="0"/>
              <a:t>Cory Laverty: </a:t>
            </a:r>
            <a:r>
              <a:rPr lang="en-US" sz="2400" dirty="0" smtClean="0">
                <a:hlinkClick r:id="rId3"/>
              </a:rPr>
              <a:t>lavertyc@queensu.ca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966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803" y="724801"/>
            <a:ext cx="7886700" cy="87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ct val="25000"/>
              <a:defRPr/>
            </a:pPr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Inquiry </a:t>
            </a:r>
            <a:r>
              <a:rPr lang="en-US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initiatives </a:t>
            </a:r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at Queen’s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803" y="175142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Inquiry Working Group:</a:t>
            </a:r>
          </a:p>
          <a:p>
            <a:r>
              <a:rPr lang="en-US" sz="2400" dirty="0"/>
              <a:t>Environmental scan across undergraduate courses</a:t>
            </a:r>
          </a:p>
          <a:p>
            <a:r>
              <a:rPr lang="en-US" sz="2400" dirty="0"/>
              <a:t>Interpretations of inquiry across disciplines</a:t>
            </a:r>
          </a:p>
          <a:p>
            <a:r>
              <a:rPr lang="en-US" sz="2400" dirty="0"/>
              <a:t>Study on supports needed (</a:t>
            </a:r>
            <a:r>
              <a:rPr lang="en-US" sz="2400" dirty="0" smtClean="0"/>
              <a:t>in </a:t>
            </a:r>
            <a:r>
              <a:rPr lang="en-US" sz="2400" dirty="0"/>
              <a:t>progress)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Inquiry@Queen’s</a:t>
            </a:r>
            <a:endParaRPr lang="en-US" sz="2400" dirty="0"/>
          </a:p>
          <a:p>
            <a:r>
              <a:rPr lang="en-US" sz="2400" dirty="0"/>
              <a:t>Annual conference to celebrate inquiry-based learning that showcases research projects from Queen's undergraduates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4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116" y="276300"/>
            <a:ext cx="546391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ct val="25000"/>
              <a:defRPr/>
            </a:pPr>
            <a:r>
              <a:rPr lang="en-US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Undergraduate </a:t>
            </a:r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Research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0263"/>
            <a:ext cx="1000012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Interdisciplinary </a:t>
            </a:r>
            <a:r>
              <a:rPr lang="en-US" sz="2400" dirty="0" smtClean="0"/>
              <a:t>conference 2007-present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tudents share </a:t>
            </a:r>
            <a:r>
              <a:rPr lang="en-US" sz="2400" dirty="0"/>
              <a:t>the results of their inquiry</a:t>
            </a:r>
          </a:p>
          <a:p>
            <a:r>
              <a:rPr lang="en-US" sz="2400" dirty="0" smtClean="0"/>
              <a:t>Submit </a:t>
            </a:r>
            <a:r>
              <a:rPr lang="en-US" sz="2400" dirty="0"/>
              <a:t>abstract for an oral presentation or poster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hemed </a:t>
            </a:r>
            <a:r>
              <a:rPr lang="en-US" sz="2400" dirty="0"/>
              <a:t>sessions – same </a:t>
            </a:r>
            <a:r>
              <a:rPr lang="en-US" sz="2400" dirty="0" smtClean="0"/>
              <a:t>topic, different </a:t>
            </a:r>
            <a:r>
              <a:rPr lang="en-US" sz="2400" dirty="0"/>
              <a:t>disciplinary perspectives</a:t>
            </a:r>
          </a:p>
          <a:p>
            <a:r>
              <a:rPr lang="en-US" sz="2400" dirty="0"/>
              <a:t>One keynote session with faculty guest speaker and students </a:t>
            </a:r>
          </a:p>
          <a:p>
            <a:r>
              <a:rPr lang="en-US" sz="2400" dirty="0"/>
              <a:t>Poster session – with pizza!</a:t>
            </a:r>
          </a:p>
          <a:p>
            <a:r>
              <a:rPr lang="en-US" sz="2400" dirty="0"/>
              <a:t>Held in Queen’s Learning Commons in the library</a:t>
            </a:r>
          </a:p>
          <a:p>
            <a:endParaRPr lang="en-US" dirty="0"/>
          </a:p>
        </p:txBody>
      </p:sp>
      <p:pic>
        <p:nvPicPr>
          <p:cNvPr id="4" name="Picture 3" descr="I@Q small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948" y="55030"/>
            <a:ext cx="2926976" cy="17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1012"/>
            <a:ext cx="8596668" cy="1320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What is inquiry-based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29" y="166645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Activity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 do you define inquiry-based learning?</a:t>
            </a:r>
          </a:p>
          <a:p>
            <a:r>
              <a:rPr lang="en-US" sz="2400" dirty="0" smtClean="0"/>
              <a:t>List </a:t>
            </a:r>
            <a:r>
              <a:rPr lang="en-US" sz="2400" dirty="0"/>
              <a:t>some words and phrases that describe inquiry-based </a:t>
            </a:r>
            <a:r>
              <a:rPr lang="en-US" sz="2400" dirty="0" smtClean="0"/>
              <a:t>learning</a:t>
            </a:r>
          </a:p>
          <a:p>
            <a:r>
              <a:rPr lang="en-US" sz="2400" dirty="0" smtClean="0"/>
              <a:t>Group similar features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5625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95" y="256311"/>
            <a:ext cx="10972800" cy="114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25000"/>
              <a:defRPr/>
            </a:pPr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inquiry? 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9650" y="1933575"/>
            <a:ext cx="7948613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Inquiry requires more than simply answering questions or getting a right answer.  It espouses investigation, exploration, search, quest, research pursuit and study.   (</a:t>
            </a:r>
            <a:r>
              <a:rPr lang="en-US" sz="2400" dirty="0" err="1" smtClean="0"/>
              <a:t>Kuhlthau</a:t>
            </a:r>
            <a:r>
              <a:rPr lang="en-US" sz="2400" dirty="0"/>
              <a:t>, 2007)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Queen's </a:t>
            </a:r>
            <a:r>
              <a:rPr lang="en-US" sz="2400" dirty="0" smtClean="0"/>
              <a:t>definition: "a </a:t>
            </a:r>
            <a:r>
              <a:rPr lang="en-US" sz="2400" dirty="0"/>
              <a:t>dynamic, iterative, and developmental process where students engage in asking and researching questions of </a:t>
            </a:r>
            <a:r>
              <a:rPr lang="en-US" sz="2400" dirty="0" smtClean="0"/>
              <a:t>interest."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19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590551"/>
            <a:ext cx="9863138" cy="1092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Inquiry &amp; Undergraduate Research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1682750"/>
            <a:ext cx="10291763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Engage </a:t>
            </a:r>
            <a:r>
              <a:rPr lang="en-US" sz="2400" dirty="0"/>
              <a:t>in </a:t>
            </a:r>
            <a:r>
              <a:rPr lang="en-CA" sz="2400" dirty="0"/>
              <a:t>asking and researching questions of interest</a:t>
            </a:r>
          </a:p>
          <a:p>
            <a:pPr marL="0" indent="0">
              <a:buNone/>
            </a:pPr>
            <a:r>
              <a:rPr lang="en-US" sz="2400" dirty="0" smtClean="0"/>
              <a:t>	(</a:t>
            </a:r>
            <a:r>
              <a:rPr lang="en-US" sz="2400" dirty="0"/>
              <a:t>new to them or even the </a:t>
            </a:r>
            <a:r>
              <a:rPr lang="en-US" sz="2400" dirty="0" smtClean="0"/>
              <a:t>discipline)</a:t>
            </a:r>
            <a:endParaRPr lang="en-US" sz="2400" dirty="0"/>
          </a:p>
          <a:p>
            <a:r>
              <a:rPr lang="en-US" sz="2400" dirty="0" smtClean="0"/>
              <a:t>Iterative </a:t>
            </a:r>
            <a:r>
              <a:rPr lang="en-US" sz="2400" dirty="0"/>
              <a:t>process: finding, evaluating, organizing, analyzing, and disseminating </a:t>
            </a:r>
            <a:r>
              <a:rPr lang="en-US" sz="2400" dirty="0" smtClean="0">
                <a:solidFill>
                  <a:schemeClr val="tx1"/>
                </a:solidFill>
              </a:rPr>
              <a:t>information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Developmental building of concepts and skills across a program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Independent or group work</a:t>
            </a:r>
          </a:p>
          <a:p>
            <a:r>
              <a:rPr lang="en-US" sz="2400" dirty="0"/>
              <a:t>Dissemination of results come in many formats (e.g., essay, poster, blog, presentation)</a:t>
            </a:r>
          </a:p>
          <a:p>
            <a:r>
              <a:rPr lang="en-US" sz="2400" dirty="0"/>
              <a:t>Across the disciplines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567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33" y="356323"/>
            <a:ext cx="10972800" cy="114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25000"/>
              <a:defRPr/>
            </a:pPr>
            <a:r>
              <a:rPr lang="en-US" b="0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inquiry support learning? </a:t>
            </a:r>
            <a:endParaRPr lang="en-CA" b="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633" y="1905506"/>
            <a:ext cx="9349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US" sz="2400" dirty="0" smtClean="0"/>
              <a:t>Positive impacts on student personal, academic, and professional development (Healey &amp; Jenkins, 2009; </a:t>
            </a:r>
            <a:r>
              <a:rPr lang="en-CA" sz="2400" dirty="0" err="1"/>
              <a:t>Kuh</a:t>
            </a:r>
            <a:r>
              <a:rPr lang="en-CA" sz="2400" dirty="0"/>
              <a:t> </a:t>
            </a:r>
            <a:r>
              <a:rPr lang="en-CA" sz="2400" dirty="0" smtClean="0"/>
              <a:t>2009; Levy &amp; </a:t>
            </a:r>
            <a:r>
              <a:rPr lang="en-CA" sz="2400" dirty="0" err="1" smtClean="0"/>
              <a:t>Petrulis</a:t>
            </a:r>
            <a:r>
              <a:rPr lang="en-CA" sz="2400" dirty="0" smtClean="0"/>
              <a:t>, 2012</a:t>
            </a:r>
            <a:r>
              <a:rPr lang="en-US" sz="2400" dirty="0" smtClean="0"/>
              <a:t>)</a:t>
            </a:r>
          </a:p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CA" sz="2400" dirty="0" smtClean="0"/>
              <a:t>Many undergraduates feel they learn best when completing their own research projects (Turner et al., 2008)</a:t>
            </a:r>
          </a:p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CA" sz="2400" dirty="0" smtClean="0"/>
              <a:t>Promotes “critical </a:t>
            </a:r>
            <a:r>
              <a:rPr lang="en-CA" sz="2400" dirty="0"/>
              <a:t>thinking, problem solving, taking responsibility for one’s own learning, </a:t>
            </a:r>
            <a:r>
              <a:rPr lang="en-CA" sz="2400" dirty="0" smtClean="0"/>
              <a:t>and the </a:t>
            </a:r>
            <a:r>
              <a:rPr lang="en-CA" sz="2400" dirty="0"/>
              <a:t>desire for lifelong </a:t>
            </a:r>
            <a:r>
              <a:rPr lang="en-CA" sz="2400" dirty="0" smtClean="0"/>
              <a:t>learning” (Lee, 2011)</a:t>
            </a:r>
          </a:p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CA" sz="2400" dirty="0" smtClean="0"/>
              <a:t>Positive impact on learning involvement and  academic </a:t>
            </a:r>
            <a:r>
              <a:rPr lang="en-CA" sz="2400" dirty="0" err="1" smtClean="0"/>
              <a:t>peformance</a:t>
            </a:r>
            <a:r>
              <a:rPr lang="en-CA" sz="2400" dirty="0" smtClean="0"/>
              <a:t> (</a:t>
            </a:r>
            <a:r>
              <a:rPr lang="en-CA" sz="2400" dirty="0" err="1" smtClean="0"/>
              <a:t>Zafra</a:t>
            </a:r>
            <a:r>
              <a:rPr lang="en-CA" sz="2400" dirty="0" smtClean="0"/>
              <a:t>-Gómez et al., 2015)</a:t>
            </a:r>
          </a:p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CA" sz="2400" dirty="0"/>
              <a:t>L</a:t>
            </a:r>
            <a:r>
              <a:rPr lang="en-CA" sz="2400" dirty="0" smtClean="0"/>
              <a:t>arge-scale studies demonstrate significant learning gains and benefits to disadvantaged students (</a:t>
            </a:r>
            <a:r>
              <a:rPr lang="en-CA" sz="2400" dirty="0" err="1" smtClean="0"/>
              <a:t>Hmelo</a:t>
            </a:r>
            <a:r>
              <a:rPr lang="en-CA" sz="2400" dirty="0" smtClean="0"/>
              <a:t>-Silver et al., 2007)</a:t>
            </a:r>
          </a:p>
          <a:p>
            <a:pPr marL="342900" indent="-342900">
              <a:buClr>
                <a:schemeClr val="accent2"/>
              </a:buClr>
              <a:buFont typeface="Webdings" panose="05030102010509060703" pitchFamily="18" charset="2"/>
              <a:buChar char="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264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12" y="487052"/>
            <a:ext cx="9164250" cy="1320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buSzPct val="25000"/>
              <a:defRPr/>
            </a:pPr>
            <a:r>
              <a:rPr lang="en-US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Student Perspectives on </a:t>
            </a:r>
            <a:r>
              <a:rPr lang="en-US" dirty="0" smtClean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Arial"/>
              </a:rPr>
              <a:t>Inquiry: Our Study</a:t>
            </a:r>
            <a:endParaRPr lang="en-CA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964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400" dirty="0"/>
              <a:t>How valuable do you think your undergraduate research/inquiry experience has been to your own self-development and interests?  61% - very valuable/valuable; 26% somewhat valuable; 16% not valuable</a:t>
            </a:r>
            <a:endParaRPr lang="en-US" sz="2400" dirty="0"/>
          </a:p>
          <a:p>
            <a:r>
              <a:rPr lang="en-CA" sz="2400" dirty="0"/>
              <a:t>Do you feel you learned skills that were valuable for other courses or projects?  65% identifying sources; 68% collecting data and useful information; 70% analyzing data/information; 68% organizing/managing sources and ideas; 57% evaluation of sources</a:t>
            </a:r>
          </a:p>
          <a:p>
            <a:pPr marL="0" indent="0">
              <a:buNone/>
            </a:pPr>
            <a:endParaRPr lang="en-CA" dirty="0"/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accent2"/>
              </a:solidFill>
              <a:latin typeface="Trebuchet MS"/>
              <a:ea typeface="Trebuchet MS"/>
              <a:cs typeface="Trebuchet M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9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991</Words>
  <Application>Microsoft Office PowerPoint</Application>
  <PresentationFormat>Widescreen</PresentationFormat>
  <Paragraphs>179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Trebuchet MS</vt:lpstr>
      <vt:lpstr>Webdings</vt:lpstr>
      <vt:lpstr>Wingdings 3</vt:lpstr>
      <vt:lpstr>Facet</vt:lpstr>
      <vt:lpstr>Building an Infrastructure for Inquiry-Based Learning</vt:lpstr>
      <vt:lpstr>Where does inquiry fit at Queen’s? </vt:lpstr>
      <vt:lpstr>Inquiry initiatives at Queen’s</vt:lpstr>
      <vt:lpstr>Undergraduate Research Conference </vt:lpstr>
      <vt:lpstr>What is inquiry-based learning?</vt:lpstr>
      <vt:lpstr>What is inquiry? </vt:lpstr>
      <vt:lpstr>Inquiry &amp; Undergraduate Research</vt:lpstr>
      <vt:lpstr>How does inquiry support learning? </vt:lpstr>
      <vt:lpstr>Student Perspectives on Inquiry: Our Study</vt:lpstr>
      <vt:lpstr>Student perspectives on inquiry</vt:lpstr>
      <vt:lpstr>Faculty perspectives on inquiry</vt:lpstr>
      <vt:lpstr>Librarian Feedback from OLA Session 2017</vt:lpstr>
      <vt:lpstr>Reframing Information Literacy</vt:lpstr>
      <vt:lpstr>PowerPoint Presentation</vt:lpstr>
      <vt:lpstr>Using a Logic Model for Planning</vt:lpstr>
      <vt:lpstr>Purpose and Needs Assessment</vt:lpstr>
      <vt:lpstr>Resources</vt:lpstr>
      <vt:lpstr>Activities</vt:lpstr>
      <vt:lpstr>Conceptual frameworks</vt:lpstr>
      <vt:lpstr>Outputs</vt:lpstr>
      <vt:lpstr>Examples of Outcomes</vt:lpstr>
      <vt:lpstr>Inquiry: Ontario Model K-12</vt:lpstr>
      <vt:lpstr>PowerPoint Presentation</vt:lpstr>
      <vt:lpstr>PowerPoint Presentation</vt:lpstr>
      <vt:lpstr>PowerPoint Presentation</vt:lpstr>
      <vt:lpstr>References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Infrastructure for Inquiry-Based Learning</dc:title>
  <dc:creator>User</dc:creator>
  <cp:lastModifiedBy>Corinne Laverty</cp:lastModifiedBy>
  <cp:revision>65</cp:revision>
  <dcterms:modified xsi:type="dcterms:W3CDTF">2017-02-23T14:39:40Z</dcterms:modified>
</cp:coreProperties>
</file>